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5"/>
    <p:sldMasterId id="214748366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y="6858000" cx="12192000"/>
  <p:notesSz cx="6858000" cy="9144000"/>
  <p:embeddedFontLst>
    <p:embeddedFont>
      <p:font typeface="Corbel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392">
          <p15:clr>
            <a:srgbClr val="A4A3A4"/>
          </p15:clr>
        </p15:guide>
        <p15:guide id="2" pos="7056">
          <p15:clr>
            <a:srgbClr val="A4A3A4"/>
          </p15:clr>
        </p15:guide>
        <p15:guide id="3" orient="horz" pos="31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14EFB44-18B7-4846-9ADC-D5EEFB1328A5}">
  <a:tblStyle styleId="{F14EFB44-18B7-4846-9ADC-D5EEFB1328A5}" styleName="Table_0">
    <a:wholeTbl>
      <a:tcTxStyle b="off" i="off">
        <a:font>
          <a:latin typeface="Corbel"/>
          <a:ea typeface="Corbel"/>
          <a:cs typeface="Corbel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accent3">
              <a:alpha val="20000"/>
            </a:schemeClr>
          </a:solidFill>
        </a:fill>
      </a:tcStyle>
    </a:band1H>
    <a:band2H>
      <a:tcTxStyle/>
    </a:band2H>
    <a:band1V>
      <a:tcTxStyle/>
      <a:tcStyle>
        <a:fill>
          <a:solidFill>
            <a:schemeClr val="accent3">
              <a:alpha val="20000"/>
            </a:schemeClr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/>
      <a:tcStyle>
        <a:tcBdr>
          <a:bottom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392" orient="horz"/>
        <p:guide pos="7056"/>
        <p:guide pos="316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Corbel-regular.fntdata"/><Relationship Id="rId25" Type="http://schemas.openxmlformats.org/officeDocument/2006/relationships/slide" Target="slides/slide18.xml"/><Relationship Id="rId28" Type="http://schemas.openxmlformats.org/officeDocument/2006/relationships/font" Target="fonts/Corbel-italic.fntdata"/><Relationship Id="rId27" Type="http://schemas.openxmlformats.org/officeDocument/2006/relationships/font" Target="fonts/Corbel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Corbel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3a3bfd4c1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3a3bfd4c1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23a3bfd4c1d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3a3bfd4c1d_0_1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3a3bfd4c1d_0_1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g23a3bfd4c1d_0_1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3a3bfd4c1d_0_1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3a3bfd4c1d_0_1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23a3bfd4c1d_0_1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3a3bfd4c1d_0_2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3a3bfd4c1d_0_2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23a3bfd4c1d_0_2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3a3bfd4c1d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3a3bfd4c1d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23a3bfd4c1d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/>
          <p:nvPr/>
        </p:nvSpPr>
        <p:spPr>
          <a:xfrm>
            <a:off x="0" y="761999"/>
            <a:ext cx="9141600" cy="533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9270263" y="761999"/>
            <a:ext cx="2925300" cy="5334000"/>
          </a:xfrm>
          <a:prstGeom prst="rect">
            <a:avLst/>
          </a:prstGeom>
          <a:solidFill>
            <a:srgbClr val="C8C8C8">
              <a:alpha val="498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 txBox="1"/>
          <p:nvPr>
            <p:ph type="ctrTitle"/>
          </p:nvPr>
        </p:nvSpPr>
        <p:spPr>
          <a:xfrm>
            <a:off x="1069848" y="1298448"/>
            <a:ext cx="7315200" cy="3255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  <a:defRPr sz="59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" type="subTitle"/>
          </p:nvPr>
        </p:nvSpPr>
        <p:spPr>
          <a:xfrm>
            <a:off x="1100015" y="4670246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D7F0F6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" name="Google Shape;22;p2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idx="1" type="body"/>
          </p:nvPr>
        </p:nvSpPr>
        <p:spPr>
          <a:xfrm rot="5400000">
            <a:off x="4966518" y="-233142"/>
            <a:ext cx="5120700" cy="73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1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1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 txBox="1"/>
          <p:nvPr>
            <p:ph type="title"/>
          </p:nvPr>
        </p:nvSpPr>
        <p:spPr>
          <a:xfrm rot="5400000">
            <a:off x="-685800" y="2057400"/>
            <a:ext cx="4953000" cy="28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" type="body"/>
          </p:nvPr>
        </p:nvSpPr>
        <p:spPr>
          <a:xfrm rot="5400000">
            <a:off x="4965162" y="-228570"/>
            <a:ext cx="5120700" cy="73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>
  <p:cSld name="2_Title 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/>
          <p:nvPr>
            <p:ph idx="2" type="pic"/>
          </p:nvPr>
        </p:nvSpPr>
        <p:spPr>
          <a:xfrm>
            <a:off x="1366432" y="2530058"/>
            <a:ext cx="3708000" cy="37080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5202936" y="585216"/>
            <a:ext cx="5833800" cy="22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rbel"/>
              <a:buNone/>
              <a:defRPr b="1" sz="6000" cap="none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10" type="dt"/>
          </p:nvPr>
        </p:nvSpPr>
        <p:spPr>
          <a:xfrm>
            <a:off x="658368" y="201168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11" type="ftr"/>
          </p:nvPr>
        </p:nvSpPr>
        <p:spPr>
          <a:xfrm rot="-5400000">
            <a:off x="-548592" y="1938600"/>
            <a:ext cx="2788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12" type="sldNum"/>
          </p:nvPr>
        </p:nvSpPr>
        <p:spPr>
          <a:xfrm>
            <a:off x="8610600" y="201168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03" name="Google Shape;103;p13"/>
          <p:cNvCxnSpPr/>
          <p:nvPr/>
        </p:nvCxnSpPr>
        <p:spPr>
          <a:xfrm>
            <a:off x="856114" y="3503032"/>
            <a:ext cx="0" cy="3346200"/>
          </a:xfrm>
          <a:prstGeom prst="straightConnector1">
            <a:avLst/>
          </a:prstGeom>
          <a:noFill/>
          <a:ln cap="sq" cmpd="sng" w="25400">
            <a:solidFill>
              <a:schemeClr val="lt1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04" name="Google Shape;104;p13"/>
          <p:cNvSpPr txBox="1"/>
          <p:nvPr>
            <p:ph idx="1" type="body"/>
          </p:nvPr>
        </p:nvSpPr>
        <p:spPr>
          <a:xfrm>
            <a:off x="5202936" y="3127248"/>
            <a:ext cx="5833800" cy="31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105" name="Google Shape;105;p13"/>
          <p:cNvSpPr/>
          <p:nvPr/>
        </p:nvSpPr>
        <p:spPr>
          <a:xfrm>
            <a:off x="4745394" y="2760277"/>
            <a:ext cx="91138" cy="91138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6" name="Google Shape;106;p13"/>
          <p:cNvSpPr/>
          <p:nvPr/>
        </p:nvSpPr>
        <p:spPr>
          <a:xfrm>
            <a:off x="4386614" y="2530982"/>
            <a:ext cx="139039" cy="13903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7" name="Google Shape;107;p13"/>
          <p:cNvSpPr/>
          <p:nvPr/>
        </p:nvSpPr>
        <p:spPr>
          <a:xfrm>
            <a:off x="1669987" y="6031572"/>
            <a:ext cx="127714" cy="127714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4"/>
          <p:cNvSpPr/>
          <p:nvPr>
            <p:ph idx="2" type="pic"/>
          </p:nvPr>
        </p:nvSpPr>
        <p:spPr>
          <a:xfrm>
            <a:off x="7451965" y="1665520"/>
            <a:ext cx="4266900" cy="42669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14"/>
          <p:cNvSpPr txBox="1"/>
          <p:nvPr>
            <p:ph type="title"/>
          </p:nvPr>
        </p:nvSpPr>
        <p:spPr>
          <a:xfrm>
            <a:off x="804672" y="1335024"/>
            <a:ext cx="6190500" cy="117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orbel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4"/>
          <p:cNvSpPr txBox="1"/>
          <p:nvPr>
            <p:ph idx="1" type="body"/>
          </p:nvPr>
        </p:nvSpPr>
        <p:spPr>
          <a:xfrm>
            <a:off x="850392" y="2825496"/>
            <a:ext cx="61905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429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112" name="Google Shape;112;p14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1" type="ftr"/>
          </p:nvPr>
        </p:nvSpPr>
        <p:spPr>
          <a:xfrm>
            <a:off x="7964424" y="621792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4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5" name="Google Shape;115;p14"/>
          <p:cNvCxnSpPr/>
          <p:nvPr/>
        </p:nvCxnSpPr>
        <p:spPr>
          <a:xfrm>
            <a:off x="0" y="806470"/>
            <a:ext cx="7903800" cy="0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16" name="Google Shape;116;p14"/>
          <p:cNvSpPr/>
          <p:nvPr/>
        </p:nvSpPr>
        <p:spPr>
          <a:xfrm>
            <a:off x="11281590" y="2070656"/>
            <a:ext cx="91138" cy="91138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17" name="Google Shape;117;p14"/>
          <p:cNvSpPr/>
          <p:nvPr/>
        </p:nvSpPr>
        <p:spPr>
          <a:xfrm>
            <a:off x="10969280" y="1780012"/>
            <a:ext cx="139039" cy="13903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/>
          <p:nvPr>
            <p:ph type="ctrTitle"/>
          </p:nvPr>
        </p:nvSpPr>
        <p:spPr>
          <a:xfrm>
            <a:off x="6391656" y="841248"/>
            <a:ext cx="4434900" cy="323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b="0" i="0" sz="36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6391655" y="4498848"/>
            <a:ext cx="44349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1" name="Google Shape;121;p15"/>
          <p:cNvSpPr txBox="1"/>
          <p:nvPr>
            <p:ph idx="11" type="ftr"/>
          </p:nvPr>
        </p:nvSpPr>
        <p:spPr>
          <a:xfrm rot="-5400000">
            <a:off x="9811536" y="1591104"/>
            <a:ext cx="3547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5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3" name="Google Shape;123;p15"/>
          <p:cNvCxnSpPr/>
          <p:nvPr/>
        </p:nvCxnSpPr>
        <p:spPr>
          <a:xfrm>
            <a:off x="11586162" y="3619272"/>
            <a:ext cx="0" cy="3238800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24" name="Google Shape;124;p15"/>
          <p:cNvSpPr/>
          <p:nvPr/>
        </p:nvSpPr>
        <p:spPr>
          <a:xfrm>
            <a:off x="0" y="0"/>
            <a:ext cx="5779800" cy="68580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25" name="Google Shape;125;p15"/>
          <p:cNvSpPr/>
          <p:nvPr>
            <p:ph idx="2" type="pic"/>
          </p:nvPr>
        </p:nvSpPr>
        <p:spPr>
          <a:xfrm>
            <a:off x="283464" y="301752"/>
            <a:ext cx="5221200" cy="6263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type="ctrTitle"/>
          </p:nvPr>
        </p:nvSpPr>
        <p:spPr>
          <a:xfrm>
            <a:off x="6391656" y="804672"/>
            <a:ext cx="44349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orbel"/>
              <a:buNone/>
              <a:defRPr b="0" i="0" sz="54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idx="1" type="subTitle"/>
          </p:nvPr>
        </p:nvSpPr>
        <p:spPr>
          <a:xfrm>
            <a:off x="6391654" y="1801368"/>
            <a:ext cx="4434900" cy="475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9" name="Google Shape;129;p16"/>
          <p:cNvSpPr txBox="1"/>
          <p:nvPr>
            <p:ph idx="11" type="ftr"/>
          </p:nvPr>
        </p:nvSpPr>
        <p:spPr>
          <a:xfrm rot="-5400000">
            <a:off x="9811536" y="1591104"/>
            <a:ext cx="3547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1" name="Google Shape;131;p16"/>
          <p:cNvCxnSpPr/>
          <p:nvPr/>
        </p:nvCxnSpPr>
        <p:spPr>
          <a:xfrm>
            <a:off x="11586162" y="3619272"/>
            <a:ext cx="0" cy="3238800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32" name="Google Shape;132;p16"/>
          <p:cNvSpPr/>
          <p:nvPr/>
        </p:nvSpPr>
        <p:spPr>
          <a:xfrm>
            <a:off x="0" y="0"/>
            <a:ext cx="5779800" cy="68580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33" name="Google Shape;133;p16"/>
          <p:cNvSpPr/>
          <p:nvPr>
            <p:ph idx="2" type="pic"/>
          </p:nvPr>
        </p:nvSpPr>
        <p:spPr>
          <a:xfrm>
            <a:off x="283464" y="3108960"/>
            <a:ext cx="5221200" cy="34473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16"/>
          <p:cNvSpPr/>
          <p:nvPr>
            <p:ph idx="3" type="pic"/>
          </p:nvPr>
        </p:nvSpPr>
        <p:spPr>
          <a:xfrm>
            <a:off x="283464" y="301752"/>
            <a:ext cx="2459700" cy="25056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16"/>
          <p:cNvSpPr/>
          <p:nvPr>
            <p:ph idx="4" type="pic"/>
          </p:nvPr>
        </p:nvSpPr>
        <p:spPr>
          <a:xfrm>
            <a:off x="3044952" y="301752"/>
            <a:ext cx="2459700" cy="250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>
  <p:cSld name="1_Title Only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/>
          <p:nvPr>
            <p:ph idx="2" type="pic"/>
          </p:nvPr>
        </p:nvSpPr>
        <p:spPr>
          <a:xfrm>
            <a:off x="1777111" y="407499"/>
            <a:ext cx="1952400" cy="1952400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7"/>
          <p:cNvSpPr/>
          <p:nvPr>
            <p:ph idx="3" type="pic"/>
          </p:nvPr>
        </p:nvSpPr>
        <p:spPr>
          <a:xfrm>
            <a:off x="3528345" y="1972581"/>
            <a:ext cx="2290200" cy="22734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17"/>
          <p:cNvSpPr/>
          <p:nvPr>
            <p:ph idx="4" type="pic"/>
          </p:nvPr>
        </p:nvSpPr>
        <p:spPr>
          <a:xfrm>
            <a:off x="5579539" y="4386312"/>
            <a:ext cx="3119400" cy="24627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17"/>
          <p:cNvSpPr/>
          <p:nvPr>
            <p:ph idx="5" type="pic"/>
          </p:nvPr>
        </p:nvSpPr>
        <p:spPr>
          <a:xfrm>
            <a:off x="1092905" y="4018982"/>
            <a:ext cx="3854100" cy="2838900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17"/>
          <p:cNvSpPr txBox="1"/>
          <p:nvPr>
            <p:ph type="title"/>
          </p:nvPr>
        </p:nvSpPr>
        <p:spPr>
          <a:xfrm>
            <a:off x="5760720" y="585216"/>
            <a:ext cx="5276100" cy="22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orbel"/>
              <a:buNone/>
              <a:defRPr b="1" sz="4800" cap="none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7"/>
          <p:cNvSpPr txBox="1"/>
          <p:nvPr>
            <p:ph idx="10" type="dt"/>
          </p:nvPr>
        </p:nvSpPr>
        <p:spPr>
          <a:xfrm>
            <a:off x="658368" y="201168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7"/>
          <p:cNvSpPr txBox="1"/>
          <p:nvPr>
            <p:ph idx="11" type="ftr"/>
          </p:nvPr>
        </p:nvSpPr>
        <p:spPr>
          <a:xfrm rot="-5400000">
            <a:off x="-548592" y="1938600"/>
            <a:ext cx="2788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7"/>
          <p:cNvSpPr txBox="1"/>
          <p:nvPr>
            <p:ph idx="12" type="sldNum"/>
          </p:nvPr>
        </p:nvSpPr>
        <p:spPr>
          <a:xfrm>
            <a:off x="8610600" y="201168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1" sz="12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rtl="0" algn="r">
              <a:spcBef>
                <a:spcPts val="0"/>
              </a:spcBef>
              <a:buNone/>
              <a:defRPr b="1" sz="12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rtl="0" algn="r">
              <a:spcBef>
                <a:spcPts val="0"/>
              </a:spcBef>
              <a:buNone/>
              <a:defRPr b="1" sz="12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rtl="0" algn="r">
              <a:spcBef>
                <a:spcPts val="0"/>
              </a:spcBef>
              <a:buNone/>
              <a:defRPr b="1" sz="12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rtl="0" algn="r">
              <a:spcBef>
                <a:spcPts val="0"/>
              </a:spcBef>
              <a:buNone/>
              <a:defRPr b="1" sz="12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rtl="0" algn="r">
              <a:spcBef>
                <a:spcPts val="0"/>
              </a:spcBef>
              <a:buNone/>
              <a:defRPr b="1" sz="12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rtl="0" algn="r">
              <a:spcBef>
                <a:spcPts val="0"/>
              </a:spcBef>
              <a:buNone/>
              <a:defRPr b="1" sz="12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rtl="0" algn="r">
              <a:spcBef>
                <a:spcPts val="0"/>
              </a:spcBef>
              <a:buNone/>
              <a:defRPr b="1" sz="12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rtl="0" algn="r">
              <a:spcBef>
                <a:spcPts val="0"/>
              </a:spcBef>
              <a:buNone/>
              <a:defRPr b="1" sz="12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5" name="Google Shape;145;p17"/>
          <p:cNvSpPr/>
          <p:nvPr/>
        </p:nvSpPr>
        <p:spPr>
          <a:xfrm>
            <a:off x="1472366" y="1859534"/>
            <a:ext cx="139039" cy="13903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6" name="Google Shape;146;p17"/>
          <p:cNvSpPr/>
          <p:nvPr/>
        </p:nvSpPr>
        <p:spPr>
          <a:xfrm>
            <a:off x="2014523" y="3146867"/>
            <a:ext cx="127714" cy="127714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5404920" y="4508295"/>
            <a:ext cx="91138" cy="91138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148" name="Google Shape;148;p17"/>
          <p:cNvCxnSpPr/>
          <p:nvPr/>
        </p:nvCxnSpPr>
        <p:spPr>
          <a:xfrm>
            <a:off x="856114" y="3503032"/>
            <a:ext cx="0" cy="3346200"/>
          </a:xfrm>
          <a:prstGeom prst="straightConnector1">
            <a:avLst/>
          </a:prstGeom>
          <a:noFill/>
          <a:ln cap="sq" cmpd="sng" w="25400">
            <a:solidFill>
              <a:schemeClr val="lt1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49" name="Google Shape;149;p17"/>
          <p:cNvSpPr txBox="1"/>
          <p:nvPr>
            <p:ph idx="1" type="body"/>
          </p:nvPr>
        </p:nvSpPr>
        <p:spPr>
          <a:xfrm>
            <a:off x="5760720" y="3127248"/>
            <a:ext cx="52761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>
  <p:cSld name="2_Title Only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/>
          <p:nvPr>
            <p:ph idx="2" type="pic"/>
          </p:nvPr>
        </p:nvSpPr>
        <p:spPr>
          <a:xfrm>
            <a:off x="1366432" y="2530058"/>
            <a:ext cx="3708000" cy="3708000"/>
          </a:xfrm>
          <a:prstGeom prst="rect">
            <a:avLst/>
          </a:prstGeom>
          <a:noFill/>
          <a:ln>
            <a:noFill/>
          </a:ln>
        </p:spPr>
      </p:sp>
      <p:sp>
        <p:nvSpPr>
          <p:cNvPr id="160" name="Google Shape;160;p19"/>
          <p:cNvSpPr txBox="1"/>
          <p:nvPr>
            <p:ph type="title"/>
          </p:nvPr>
        </p:nvSpPr>
        <p:spPr>
          <a:xfrm>
            <a:off x="5202936" y="585216"/>
            <a:ext cx="5833800" cy="22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rbel"/>
              <a:buNone/>
              <a:defRPr b="1" sz="6000" cap="none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19"/>
          <p:cNvSpPr txBox="1"/>
          <p:nvPr>
            <p:ph idx="10" type="dt"/>
          </p:nvPr>
        </p:nvSpPr>
        <p:spPr>
          <a:xfrm>
            <a:off x="658368" y="201168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9"/>
          <p:cNvSpPr txBox="1"/>
          <p:nvPr>
            <p:ph idx="11" type="ftr"/>
          </p:nvPr>
        </p:nvSpPr>
        <p:spPr>
          <a:xfrm rot="-5400000">
            <a:off x="-548592" y="1938600"/>
            <a:ext cx="2788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19"/>
          <p:cNvSpPr txBox="1"/>
          <p:nvPr>
            <p:ph idx="12" type="sldNum"/>
          </p:nvPr>
        </p:nvSpPr>
        <p:spPr>
          <a:xfrm>
            <a:off x="8610600" y="201168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4" name="Google Shape;164;p19"/>
          <p:cNvCxnSpPr/>
          <p:nvPr/>
        </p:nvCxnSpPr>
        <p:spPr>
          <a:xfrm>
            <a:off x="856114" y="3503032"/>
            <a:ext cx="0" cy="3346200"/>
          </a:xfrm>
          <a:prstGeom prst="straightConnector1">
            <a:avLst/>
          </a:prstGeom>
          <a:noFill/>
          <a:ln cap="sq" cmpd="sng" w="25400">
            <a:solidFill>
              <a:schemeClr val="dk1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65" name="Google Shape;165;p19"/>
          <p:cNvSpPr txBox="1"/>
          <p:nvPr>
            <p:ph idx="1" type="body"/>
          </p:nvPr>
        </p:nvSpPr>
        <p:spPr>
          <a:xfrm>
            <a:off x="5202936" y="3127248"/>
            <a:ext cx="5833800" cy="31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166" name="Google Shape;166;p19"/>
          <p:cNvSpPr/>
          <p:nvPr/>
        </p:nvSpPr>
        <p:spPr>
          <a:xfrm>
            <a:off x="4745394" y="2760277"/>
            <a:ext cx="91138" cy="91138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67" name="Google Shape;167;p19"/>
          <p:cNvSpPr/>
          <p:nvPr/>
        </p:nvSpPr>
        <p:spPr>
          <a:xfrm>
            <a:off x="4386614" y="2530982"/>
            <a:ext cx="139039" cy="13903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68" name="Google Shape;168;p19"/>
          <p:cNvSpPr/>
          <p:nvPr/>
        </p:nvSpPr>
        <p:spPr>
          <a:xfrm>
            <a:off x="1669987" y="6031572"/>
            <a:ext cx="127714" cy="127714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/>
          <p:nvPr>
            <p:ph idx="2" type="pic"/>
          </p:nvPr>
        </p:nvSpPr>
        <p:spPr>
          <a:xfrm>
            <a:off x="7451965" y="1665520"/>
            <a:ext cx="4266900" cy="42669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0"/>
          <p:cNvSpPr txBox="1"/>
          <p:nvPr>
            <p:ph type="title"/>
          </p:nvPr>
        </p:nvSpPr>
        <p:spPr>
          <a:xfrm>
            <a:off x="804672" y="1335024"/>
            <a:ext cx="6190500" cy="117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orbel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850392" y="2825496"/>
            <a:ext cx="61905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429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173" name="Google Shape;173;p20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0"/>
          <p:cNvSpPr txBox="1"/>
          <p:nvPr>
            <p:ph idx="11" type="ftr"/>
          </p:nvPr>
        </p:nvSpPr>
        <p:spPr>
          <a:xfrm>
            <a:off x="7964424" y="621792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0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rtl="0" algn="r">
              <a:spcBef>
                <a:spcPts val="0"/>
              </a:spcBef>
              <a:buNone/>
              <a:defRPr b="1" sz="1200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6" name="Google Shape;176;p20"/>
          <p:cNvCxnSpPr/>
          <p:nvPr/>
        </p:nvCxnSpPr>
        <p:spPr>
          <a:xfrm>
            <a:off x="0" y="806470"/>
            <a:ext cx="7903800" cy="0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77" name="Google Shape;177;p20"/>
          <p:cNvSpPr/>
          <p:nvPr/>
        </p:nvSpPr>
        <p:spPr>
          <a:xfrm>
            <a:off x="11281590" y="2070656"/>
            <a:ext cx="91138" cy="91138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8" name="Google Shape;178;p20"/>
          <p:cNvSpPr/>
          <p:nvPr/>
        </p:nvSpPr>
        <p:spPr>
          <a:xfrm>
            <a:off x="10969280" y="1780012"/>
            <a:ext cx="139039" cy="13903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1"/>
          <p:cNvSpPr txBox="1"/>
          <p:nvPr>
            <p:ph idx="1" type="body"/>
          </p:nvPr>
        </p:nvSpPr>
        <p:spPr>
          <a:xfrm>
            <a:off x="3869268" y="864108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182" name="Google Shape;182;p21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1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1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" type="body"/>
          </p:nvPr>
        </p:nvSpPr>
        <p:spPr>
          <a:xfrm>
            <a:off x="3869268" y="864108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2"/>
          <p:cNvSpPr txBox="1"/>
          <p:nvPr>
            <p:ph idx="1" type="body"/>
          </p:nvPr>
        </p:nvSpPr>
        <p:spPr>
          <a:xfrm>
            <a:off x="3867912" y="1023586"/>
            <a:ext cx="34746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FEFEFE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88" name="Google Shape;188;p22"/>
          <p:cNvSpPr txBox="1"/>
          <p:nvPr>
            <p:ph idx="2" type="body"/>
          </p:nvPr>
        </p:nvSpPr>
        <p:spPr>
          <a:xfrm>
            <a:off x="3867912" y="1930936"/>
            <a:ext cx="34746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189" name="Google Shape;189;p22"/>
          <p:cNvSpPr txBox="1"/>
          <p:nvPr>
            <p:ph idx="3" type="body"/>
          </p:nvPr>
        </p:nvSpPr>
        <p:spPr>
          <a:xfrm>
            <a:off x="7818463" y="1023586"/>
            <a:ext cx="34746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FEFEFE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90" name="Google Shape;190;p22"/>
          <p:cNvSpPr txBox="1"/>
          <p:nvPr>
            <p:ph idx="4" type="body"/>
          </p:nvPr>
        </p:nvSpPr>
        <p:spPr>
          <a:xfrm>
            <a:off x="7818463" y="1930936"/>
            <a:ext cx="34746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191" name="Google Shape;191;p22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2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2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3867912" y="1023586"/>
            <a:ext cx="34746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595959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4" name="Google Shape;34;p4"/>
          <p:cNvSpPr txBox="1"/>
          <p:nvPr>
            <p:ph idx="2" type="body"/>
          </p:nvPr>
        </p:nvSpPr>
        <p:spPr>
          <a:xfrm>
            <a:off x="3867912" y="1930936"/>
            <a:ext cx="34746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35" name="Google Shape;35;p4"/>
          <p:cNvSpPr txBox="1"/>
          <p:nvPr>
            <p:ph idx="3" type="body"/>
          </p:nvPr>
        </p:nvSpPr>
        <p:spPr>
          <a:xfrm>
            <a:off x="7818463" y="1023586"/>
            <a:ext cx="34746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595959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6" name="Google Shape;36;p4"/>
          <p:cNvSpPr txBox="1"/>
          <p:nvPr>
            <p:ph idx="4" type="body"/>
          </p:nvPr>
        </p:nvSpPr>
        <p:spPr>
          <a:xfrm>
            <a:off x="7818463" y="1930936"/>
            <a:ext cx="34746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867912" y="1298448"/>
            <a:ext cx="7315200" cy="3255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900"/>
              <a:buFont typeface="Corbel"/>
              <a:buNone/>
              <a:defRPr b="0" sz="5900">
                <a:solidFill>
                  <a:srgbClr val="59595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3886200" y="4672584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595959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10772266" y="3054359"/>
            <a:ext cx="91138" cy="91138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2" name="Google Shape;52;p6"/>
          <p:cNvSpPr/>
          <p:nvPr/>
        </p:nvSpPr>
        <p:spPr>
          <a:xfrm>
            <a:off x="10724364" y="2515838"/>
            <a:ext cx="139039" cy="13903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3" name="Google Shape;53;p6"/>
          <p:cNvSpPr/>
          <p:nvPr/>
        </p:nvSpPr>
        <p:spPr>
          <a:xfrm>
            <a:off x="11024834" y="2787572"/>
            <a:ext cx="127714" cy="127714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4" name="Google Shape;54;p6"/>
          <p:cNvSpPr/>
          <p:nvPr/>
        </p:nvSpPr>
        <p:spPr>
          <a:xfrm>
            <a:off x="1261869" y="2633448"/>
            <a:ext cx="151536" cy="151536"/>
          </a:xfrm>
          <a:custGeom>
            <a:rect b="b" l="l" r="r" t="t"/>
            <a:pathLst>
              <a:path extrusionOk="0" h="151536" w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5" name="Google Shape;55;p6"/>
          <p:cNvSpPr/>
          <p:nvPr/>
        </p:nvSpPr>
        <p:spPr>
          <a:xfrm>
            <a:off x="1064053" y="3083338"/>
            <a:ext cx="95759" cy="95759"/>
          </a:xfrm>
          <a:custGeom>
            <a:rect b="b" l="l" r="r" t="t"/>
            <a:pathLst>
              <a:path extrusionOk="0" h="95759" w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6" name="Google Shape;56;p6"/>
          <p:cNvSpPr/>
          <p:nvPr/>
        </p:nvSpPr>
        <p:spPr>
          <a:xfrm>
            <a:off x="1413405" y="3492870"/>
            <a:ext cx="108625" cy="108625"/>
          </a:xfrm>
          <a:custGeom>
            <a:rect b="b" l="l" r="r" t="t"/>
            <a:pathLst>
              <a:path extrusionOk="0" h="108625" w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" type="body"/>
          </p:nvPr>
        </p:nvSpPr>
        <p:spPr>
          <a:xfrm>
            <a:off x="3867912" y="868680"/>
            <a:ext cx="34746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60" name="Google Shape;60;p7"/>
          <p:cNvSpPr txBox="1"/>
          <p:nvPr>
            <p:ph idx="2" type="body"/>
          </p:nvPr>
        </p:nvSpPr>
        <p:spPr>
          <a:xfrm>
            <a:off x="7818120" y="868680"/>
            <a:ext cx="34746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61" name="Google Shape;61;p7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7"/>
          <p:cNvSpPr/>
          <p:nvPr/>
        </p:nvSpPr>
        <p:spPr>
          <a:xfrm>
            <a:off x="10508317" y="492206"/>
            <a:ext cx="139039" cy="13903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5" name="Google Shape;65;p7"/>
          <p:cNvSpPr/>
          <p:nvPr/>
        </p:nvSpPr>
        <p:spPr>
          <a:xfrm>
            <a:off x="11477944" y="1055581"/>
            <a:ext cx="127714" cy="127714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6" name="Google Shape;66;p7"/>
          <p:cNvSpPr/>
          <p:nvPr/>
        </p:nvSpPr>
        <p:spPr>
          <a:xfrm>
            <a:off x="11241555" y="446637"/>
            <a:ext cx="91138" cy="91138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8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 txBox="1"/>
          <p:nvPr>
            <p:ph type="title"/>
          </p:nvPr>
        </p:nvSpPr>
        <p:spPr>
          <a:xfrm>
            <a:off x="256032" y="1143000"/>
            <a:ext cx="2834700" cy="237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b="0"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" type="body"/>
          </p:nvPr>
        </p:nvSpPr>
        <p:spPr>
          <a:xfrm>
            <a:off x="3867912" y="868680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74" name="Google Shape;74;p9"/>
          <p:cNvSpPr txBox="1"/>
          <p:nvPr>
            <p:ph idx="2" type="body"/>
          </p:nvPr>
        </p:nvSpPr>
        <p:spPr>
          <a:xfrm>
            <a:off x="256032" y="3494176"/>
            <a:ext cx="2834700" cy="23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5" name="Google Shape;75;p9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0"/>
          <p:cNvSpPr txBox="1"/>
          <p:nvPr>
            <p:ph type="title"/>
          </p:nvPr>
        </p:nvSpPr>
        <p:spPr>
          <a:xfrm>
            <a:off x="256032" y="1143000"/>
            <a:ext cx="2834700" cy="237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b="0"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0"/>
          <p:cNvSpPr/>
          <p:nvPr>
            <p:ph idx="2" type="pic"/>
          </p:nvPr>
        </p:nvSpPr>
        <p:spPr>
          <a:xfrm>
            <a:off x="3570644" y="767419"/>
            <a:ext cx="8115300" cy="53310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81" name="Google Shape;81;p10"/>
          <p:cNvSpPr txBox="1"/>
          <p:nvPr>
            <p:ph idx="1" type="body"/>
          </p:nvPr>
        </p:nvSpPr>
        <p:spPr>
          <a:xfrm>
            <a:off x="256032" y="3493008"/>
            <a:ext cx="2834700" cy="23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2" name="Google Shape;82;p10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0"/>
          <p:cNvSpPr txBox="1"/>
          <p:nvPr>
            <p:ph idx="11" type="ftr"/>
          </p:nvPr>
        </p:nvSpPr>
        <p:spPr>
          <a:xfrm>
            <a:off x="3499101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0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3F3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1" y="758952"/>
            <a:ext cx="3443700" cy="533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b="0" i="0" sz="36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/>
          <p:nvPr/>
        </p:nvSpPr>
        <p:spPr>
          <a:xfrm>
            <a:off x="11815864" y="758952"/>
            <a:ext cx="384000" cy="5331000"/>
          </a:xfrm>
          <a:prstGeom prst="rect">
            <a:avLst/>
          </a:prstGeom>
          <a:solidFill>
            <a:srgbClr val="C8C8C8">
              <a:alpha val="498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3869268" y="864108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●"/>
              <a:defRPr b="0" i="0" sz="20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b="0" i="0" sz="18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b="0" i="0" sz="16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3F3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"/>
          <p:cNvSpPr/>
          <p:nvPr/>
        </p:nvSpPr>
        <p:spPr>
          <a:xfrm>
            <a:off x="1" y="758952"/>
            <a:ext cx="3443700" cy="533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b="0" i="0" sz="36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3" name="Google Shape;153;p18"/>
          <p:cNvSpPr/>
          <p:nvPr/>
        </p:nvSpPr>
        <p:spPr>
          <a:xfrm>
            <a:off x="11815864" y="758952"/>
            <a:ext cx="384000" cy="5331000"/>
          </a:xfrm>
          <a:prstGeom prst="rect">
            <a:avLst/>
          </a:prstGeom>
          <a:solidFill>
            <a:srgbClr val="C8C8C8">
              <a:alpha val="498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 txBox="1"/>
          <p:nvPr>
            <p:ph idx="1" type="body"/>
          </p:nvPr>
        </p:nvSpPr>
        <p:spPr>
          <a:xfrm>
            <a:off x="3869268" y="864108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●"/>
              <a:defRPr b="0" i="0" sz="2000" u="none" cap="none" strike="noStrik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b="0" i="0" sz="1800" u="none" cap="none" strike="noStrik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b="0" i="0" sz="1600" u="none" cap="none" strike="noStrik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55" name="Google Shape;155;p18"/>
          <p:cNvSpPr txBox="1"/>
          <p:nvPr>
            <p:ph idx="10" type="dt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56" name="Google Shape;156;p18"/>
          <p:cNvSpPr txBox="1"/>
          <p:nvPr>
            <p:ph idx="11" type="ftr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57" name="Google Shape;157;p18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Relationship Id="rId5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/>
          <p:nvPr>
            <p:ph type="ctrTitle"/>
          </p:nvPr>
        </p:nvSpPr>
        <p:spPr>
          <a:xfrm>
            <a:off x="1051560" y="643468"/>
            <a:ext cx="9966960" cy="35924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</a:pPr>
            <a:r>
              <a:rPr lang="en-US"/>
              <a:t>Team REX</a:t>
            </a:r>
            <a:endParaRPr/>
          </a:p>
        </p:txBody>
      </p:sp>
      <p:sp>
        <p:nvSpPr>
          <p:cNvPr id="199" name="Google Shape;199;p23"/>
          <p:cNvSpPr txBox="1"/>
          <p:nvPr>
            <p:ph idx="1" type="subTitle"/>
          </p:nvPr>
        </p:nvSpPr>
        <p:spPr>
          <a:xfrm>
            <a:off x="1051560" y="4867038"/>
            <a:ext cx="7891272" cy="10698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-US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COSC 4P02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2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Identifying our Blockers</a:t>
            </a:r>
            <a:endParaRPr/>
          </a:p>
        </p:txBody>
      </p:sp>
      <p:grpSp>
        <p:nvGrpSpPr>
          <p:cNvPr id="295" name="Google Shape;295;p32"/>
          <p:cNvGrpSpPr/>
          <p:nvPr/>
        </p:nvGrpSpPr>
        <p:grpSpPr>
          <a:xfrm>
            <a:off x="3759896" y="1002630"/>
            <a:ext cx="7728267" cy="4852980"/>
            <a:chOff x="0" y="117171"/>
            <a:chExt cx="7728267" cy="4852980"/>
          </a:xfrm>
        </p:grpSpPr>
        <p:sp>
          <p:nvSpPr>
            <p:cNvPr id="296" name="Google Shape;296;p32"/>
            <p:cNvSpPr/>
            <p:nvPr/>
          </p:nvSpPr>
          <p:spPr>
            <a:xfrm>
              <a:off x="0" y="397611"/>
              <a:ext cx="7728267" cy="197505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0775">
              <a:solidFill>
                <a:srgbClr val="3EBAD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2"/>
            <p:cNvSpPr txBox="1"/>
            <p:nvPr/>
          </p:nvSpPr>
          <p:spPr>
            <a:xfrm>
              <a:off x="0" y="397611"/>
              <a:ext cx="7728267" cy="19750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5125" lIns="599775" spcFirstLastPara="1" rIns="599775" wrap="square" tIns="3957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orbel"/>
                <a:buChar char="•"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Started our project with React Native and Unity</a:t>
              </a:r>
              <a:endParaRPr/>
            </a:p>
            <a:p>
              <a:pPr indent="-171450" lvl="2" marL="342900" marR="0" rtl="0" algn="l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orbel"/>
                <a:buChar char="•"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Later, we realized that integration of Unity and React Native can be challenging and has a high learning curve</a:t>
              </a:r>
              <a:endParaRPr/>
            </a:p>
            <a:p>
              <a:pPr indent="-171450" lvl="2" marL="342900" marR="0" rtl="0" algn="l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orbel"/>
                <a:buChar char="•"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Had to change our development platform from React Native to Unity alone </a:t>
              </a: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386413" y="117171"/>
              <a:ext cx="5409786" cy="560879"/>
            </a:xfrm>
            <a:prstGeom prst="roundRect">
              <a:avLst>
                <a:gd fmla="val 16667" name="adj"/>
              </a:avLst>
            </a:prstGeom>
            <a:solidFill>
              <a:srgbClr val="3EBAD1"/>
            </a:solidFill>
            <a:ln cap="flat" cmpd="sng" w="107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2"/>
            <p:cNvSpPr txBox="1"/>
            <p:nvPr/>
          </p:nvSpPr>
          <p:spPr>
            <a:xfrm>
              <a:off x="413793" y="144551"/>
              <a:ext cx="5355026" cy="5061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04475" spcFirstLastPara="1" rIns="2044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orbel"/>
                <a:buNone/>
              </a:pPr>
              <a:r>
                <a:rPr b="1" lang="en-US" sz="190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High learning curve for SDKs</a:t>
              </a: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0" y="2755701"/>
              <a:ext cx="7728267" cy="221445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0775">
              <a:solidFill>
                <a:srgbClr val="3EBAD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2"/>
            <p:cNvSpPr txBox="1"/>
            <p:nvPr/>
          </p:nvSpPr>
          <p:spPr>
            <a:xfrm>
              <a:off x="0" y="2755701"/>
              <a:ext cx="7728267" cy="22144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5125" lIns="599775" spcFirstLastPara="1" rIns="599775" wrap="square" tIns="3957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orbel"/>
                <a:buChar char="•"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Team had different courses and work schedules which made it difficult to find times that worked for everyone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orbel"/>
                <a:buChar char="•"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Sprint tasks were not always met on schedule sometimes, during midterm season for example.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orbel"/>
                <a:buChar char="•"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Lead to things being pushed to next sprints – pile up of work at times</a:t>
              </a: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386413" y="2475262"/>
              <a:ext cx="5409786" cy="560879"/>
            </a:xfrm>
            <a:prstGeom prst="roundRect">
              <a:avLst>
                <a:gd fmla="val 16667" name="adj"/>
              </a:avLst>
            </a:prstGeom>
            <a:solidFill>
              <a:srgbClr val="3EBAD1"/>
            </a:solidFill>
            <a:ln cap="flat" cmpd="sng" w="107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2"/>
            <p:cNvSpPr txBox="1"/>
            <p:nvPr/>
          </p:nvSpPr>
          <p:spPr>
            <a:xfrm>
              <a:off x="413793" y="2502642"/>
              <a:ext cx="5355026" cy="5061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04475" spcFirstLastPara="1" rIns="2044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orbel"/>
                <a:buNone/>
              </a:pPr>
              <a:r>
                <a:rPr b="1" lang="en-US" sz="190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Time management and availability</a:t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Identifying our Blockers</a:t>
            </a:r>
            <a:endParaRPr/>
          </a:p>
        </p:txBody>
      </p:sp>
      <p:grpSp>
        <p:nvGrpSpPr>
          <p:cNvPr id="309" name="Google Shape;309;p33"/>
          <p:cNvGrpSpPr/>
          <p:nvPr/>
        </p:nvGrpSpPr>
        <p:grpSpPr>
          <a:xfrm>
            <a:off x="3759896" y="1571206"/>
            <a:ext cx="7728267" cy="3715829"/>
            <a:chOff x="0" y="685747"/>
            <a:chExt cx="7728267" cy="3715829"/>
          </a:xfrm>
        </p:grpSpPr>
        <p:sp>
          <p:nvSpPr>
            <p:cNvPr id="310" name="Google Shape;310;p33"/>
            <p:cNvSpPr/>
            <p:nvPr/>
          </p:nvSpPr>
          <p:spPr>
            <a:xfrm>
              <a:off x="0" y="966187"/>
              <a:ext cx="7728267" cy="1675799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0775">
              <a:solidFill>
                <a:srgbClr val="3EBAD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3"/>
            <p:cNvSpPr txBox="1"/>
            <p:nvPr/>
          </p:nvSpPr>
          <p:spPr>
            <a:xfrm>
              <a:off x="0" y="966187"/>
              <a:ext cx="7728267" cy="16757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5125" lIns="599775" spcFirstLastPara="1" rIns="599775" wrap="square" tIns="3957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Arial"/>
                <a:buChar char="•"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Our AR project required to scan 3D artifacts of the museum</a:t>
              </a:r>
              <a:endParaRPr b="0" i="0" sz="19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  <a:p>
              <a:pPr indent="-171450" lvl="2" marL="342900" marR="0" rtl="0" algn="l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Arial"/>
                <a:buChar char="•"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Needed to book an appointment with museum manager which was cancelled</a:t>
              </a:r>
              <a:endParaRPr b="0" i="0" sz="19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  <a:p>
              <a:pPr indent="-171450" lvl="3" marL="514350" marR="0" rtl="0" algn="l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Arial"/>
                <a:buChar char="•"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Delayed our process for one week </a:t>
              </a:r>
              <a:endParaRPr b="0" i="0" sz="19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386413" y="685747"/>
              <a:ext cx="5409786" cy="560879"/>
            </a:xfrm>
            <a:prstGeom prst="roundRect">
              <a:avLst>
                <a:gd fmla="val 16667" name="adj"/>
              </a:avLst>
            </a:prstGeom>
            <a:solidFill>
              <a:srgbClr val="3EBAD1"/>
            </a:solidFill>
            <a:ln cap="flat" cmpd="sng" w="107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3"/>
            <p:cNvSpPr txBox="1"/>
            <p:nvPr/>
          </p:nvSpPr>
          <p:spPr>
            <a:xfrm>
              <a:off x="413793" y="713127"/>
              <a:ext cx="5355026" cy="5061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04475" spcFirstLastPara="1" rIns="2044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orbel"/>
                <a:buNone/>
              </a:pPr>
              <a:r>
                <a:rPr b="1" lang="en-US" sz="190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Delay due to unavailability of resource</a:t>
              </a:r>
              <a:endParaRPr/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0" y="3025026"/>
              <a:ext cx="7728267" cy="137655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0775">
              <a:solidFill>
                <a:srgbClr val="3EBAD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3"/>
            <p:cNvSpPr txBox="1"/>
            <p:nvPr/>
          </p:nvSpPr>
          <p:spPr>
            <a:xfrm>
              <a:off x="0" y="3025026"/>
              <a:ext cx="7728267" cy="1376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5125" lIns="599775" spcFirstLastPara="1" rIns="599775" wrap="square" tIns="3957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Arial"/>
                <a:buChar char="•"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Difficult to know if the project was meeting requirements or expectations without feedback from stakeholders</a:t>
              </a:r>
              <a:endParaRPr b="0" i="0" sz="19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  <a:p>
              <a:pPr indent="-171450" lvl="2" marL="342900" marR="0" rtl="0" algn="l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Arial"/>
                <a:buChar char="•"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May lead to delays in the project’s progress</a:t>
              </a:r>
              <a:endParaRPr b="0" i="0" sz="19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386413" y="2744587"/>
              <a:ext cx="5409786" cy="560879"/>
            </a:xfrm>
            <a:prstGeom prst="roundRect">
              <a:avLst>
                <a:gd fmla="val 16667" name="adj"/>
              </a:avLst>
            </a:prstGeom>
            <a:solidFill>
              <a:srgbClr val="3EBAD1"/>
            </a:solidFill>
            <a:ln cap="flat" cmpd="sng" w="107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3"/>
            <p:cNvSpPr txBox="1"/>
            <p:nvPr/>
          </p:nvSpPr>
          <p:spPr>
            <a:xfrm>
              <a:off x="413793" y="2771967"/>
              <a:ext cx="5355026" cy="5061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04475" spcFirstLastPara="1" rIns="2044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orbel"/>
                <a:buNone/>
              </a:pPr>
              <a:r>
                <a:rPr b="1" lang="en-US" sz="190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Lack of stakeholder engagement and feedback</a:t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4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4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25" name="Google Shape;325;p34"/>
          <p:cNvSpPr txBox="1"/>
          <p:nvPr>
            <p:ph type="title"/>
          </p:nvPr>
        </p:nvSpPr>
        <p:spPr>
          <a:xfrm>
            <a:off x="252925" y="1123825"/>
            <a:ext cx="36165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rbel"/>
              <a:buNone/>
            </a:pPr>
            <a:r>
              <a:rPr lang="en-US">
                <a:solidFill>
                  <a:schemeClr val="lt1"/>
                </a:solidFill>
              </a:rPr>
              <a:t>Lessons Learned</a:t>
            </a:r>
            <a:endParaRPr/>
          </a:p>
        </p:txBody>
      </p:sp>
      <p:sp>
        <p:nvSpPr>
          <p:cNvPr id="326" name="Google Shape;326;p34"/>
          <p:cNvSpPr txBox="1"/>
          <p:nvPr>
            <p:ph idx="2" type="body"/>
          </p:nvPr>
        </p:nvSpPr>
        <p:spPr>
          <a:xfrm>
            <a:off x="4069118" y="864108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>
                <a:solidFill>
                  <a:schemeClr val="lt1"/>
                </a:solidFill>
              </a:rPr>
              <a:t>It is important to have </a:t>
            </a:r>
            <a:r>
              <a:rPr b="1" lang="en-US">
                <a:solidFill>
                  <a:schemeClr val="lt1"/>
                </a:solidFill>
              </a:rPr>
              <a:t>effective communication </a:t>
            </a:r>
            <a:r>
              <a:rPr lang="en-US">
                <a:solidFill>
                  <a:schemeClr val="lt1"/>
                </a:solidFill>
              </a:rPr>
              <a:t>with all stakeholders prior to the starting the project 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</a:pPr>
            <a:r>
              <a:rPr lang="en-US">
                <a:solidFill>
                  <a:schemeClr val="lt1"/>
                </a:solidFill>
              </a:rPr>
              <a:t>Avoid delays in completion of required tasks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450"/>
              </a:spcBef>
              <a:spcAft>
                <a:spcPts val="0"/>
              </a:spcAft>
              <a:buSzPts val="2000"/>
              <a:buChar char="●"/>
            </a:pPr>
            <a:r>
              <a:rPr b="1" lang="en-US">
                <a:solidFill>
                  <a:schemeClr val="lt1"/>
                </a:solidFill>
              </a:rPr>
              <a:t>Manage time</a:t>
            </a:r>
            <a:r>
              <a:rPr lang="en-US">
                <a:solidFill>
                  <a:schemeClr val="lt1"/>
                </a:solidFill>
              </a:rPr>
              <a:t> effectively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b="1" lang="en-US">
                <a:solidFill>
                  <a:schemeClr val="lt1"/>
                </a:solidFill>
              </a:rPr>
              <a:t>Review project plan often and adjust it </a:t>
            </a:r>
            <a:r>
              <a:rPr lang="en-US">
                <a:solidFill>
                  <a:schemeClr val="lt1"/>
                </a:solidFill>
              </a:rPr>
              <a:t>accordingly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</a:pPr>
            <a:r>
              <a:rPr lang="en-US">
                <a:solidFill>
                  <a:schemeClr val="lt1"/>
                </a:solidFill>
              </a:rPr>
              <a:t>To avoid any potential blockers in the development process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450"/>
              </a:spcBef>
              <a:spcAft>
                <a:spcPts val="0"/>
              </a:spcAft>
              <a:buSzPts val="2000"/>
              <a:buChar char="●"/>
            </a:pPr>
            <a:r>
              <a:rPr lang="en-US">
                <a:solidFill>
                  <a:schemeClr val="lt1"/>
                </a:solidFill>
              </a:rPr>
              <a:t>To guarantee a quick learning curve for the team, </a:t>
            </a:r>
            <a:r>
              <a:rPr b="1" lang="en-US">
                <a:solidFill>
                  <a:schemeClr val="lt1"/>
                </a:solidFill>
              </a:rPr>
              <a:t>adequate training and support</a:t>
            </a:r>
            <a:r>
              <a:rPr lang="en-US">
                <a:solidFill>
                  <a:schemeClr val="lt1"/>
                </a:solidFill>
              </a:rPr>
              <a:t> should be offered for any new tools or technologies used in the project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5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3" name="Google Shape;333;p3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  <p:pic>
        <p:nvPicPr>
          <p:cNvPr id="334" name="Google Shape;33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475" y="34"/>
            <a:ext cx="3171150" cy="6857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2300" y="21"/>
            <a:ext cx="3171150" cy="6857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57059" y="0"/>
            <a:ext cx="3171141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6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3" name="Google Shape;343;p3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  <p:pic>
        <p:nvPicPr>
          <p:cNvPr id="344" name="Google Shape;34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245" y="0"/>
            <a:ext cx="3171155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7325" y="0"/>
            <a:ext cx="3171150" cy="6857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60400" y="-25"/>
            <a:ext cx="3171150" cy="685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7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3" name="Google Shape;353;p3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  <p:pic>
        <p:nvPicPr>
          <p:cNvPr id="354" name="Google Shape;35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0422" y="0"/>
            <a:ext cx="3171155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5647" y="0"/>
            <a:ext cx="3171155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5197" y="0"/>
            <a:ext cx="3171155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8"/>
          <p:cNvSpPr txBox="1"/>
          <p:nvPr>
            <p:ph idx="12" type="sldNum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3" name="Google Shape;363;p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  <p:pic>
        <p:nvPicPr>
          <p:cNvPr id="364" name="Google Shape;36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8647" y="0"/>
            <a:ext cx="3171155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9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9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72" name="Google Shape;372;p39"/>
          <p:cNvSpPr/>
          <p:nvPr/>
        </p:nvSpPr>
        <p:spPr>
          <a:xfrm rot="10800000">
            <a:off x="0" y="762000"/>
            <a:ext cx="4208489" cy="5334001"/>
          </a:xfrm>
          <a:custGeom>
            <a:rect b="b" l="l" r="r" t="t"/>
            <a:pathLst>
              <a:path extrusionOk="0" h="5334001" w="4208489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73" name="Google Shape;373;p39"/>
          <p:cNvSpPr/>
          <p:nvPr/>
        </p:nvSpPr>
        <p:spPr>
          <a:xfrm rot="10800000">
            <a:off x="11190517" y="1056875"/>
            <a:ext cx="1001483" cy="4744251"/>
          </a:xfrm>
          <a:custGeom>
            <a:rect b="b" l="l" r="r" t="t"/>
            <a:pathLst>
              <a:path extrusionOk="0" h="4744251" w="1001483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74" name="Google Shape;374;p39"/>
          <p:cNvSpPr txBox="1"/>
          <p:nvPr>
            <p:ph type="title"/>
          </p:nvPr>
        </p:nvSpPr>
        <p:spPr>
          <a:xfrm>
            <a:off x="408439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900"/>
              <a:buFont typeface="Corbel"/>
              <a:buNone/>
            </a:pPr>
            <a:r>
              <a:rPr b="1" lang="en-US" sz="5900">
                <a:solidFill>
                  <a:schemeClr val="dk2"/>
                </a:solidFill>
              </a:rPr>
              <a:t>Application Demo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0"/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80" name="Google Shape;380;p40"/>
          <p:cNvSpPr/>
          <p:nvPr/>
        </p:nvSpPr>
        <p:spPr>
          <a:xfrm>
            <a:off x="4639057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0"/>
          <p:cNvSpPr txBox="1"/>
          <p:nvPr>
            <p:ph type="ctrTitle"/>
          </p:nvPr>
        </p:nvSpPr>
        <p:spPr>
          <a:xfrm>
            <a:off x="5054082" y="1298448"/>
            <a:ext cx="6068070" cy="32552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</a:pPr>
            <a:r>
              <a:rPr lang="en-US"/>
              <a:t>Q&amp;A</a:t>
            </a:r>
            <a:endParaRPr/>
          </a:p>
        </p:txBody>
      </p:sp>
      <p:sp>
        <p:nvSpPr>
          <p:cNvPr id="382" name="Google Shape;382;p40"/>
          <p:cNvSpPr/>
          <p:nvPr/>
        </p:nvSpPr>
        <p:spPr>
          <a:xfrm>
            <a:off x="-7912" y="758952"/>
            <a:ext cx="384048" cy="5330952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Question mark" id="383" name="Google Shape;383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6177" y="1695799"/>
            <a:ext cx="3458249" cy="345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4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07" name="Google Shape;207;p24"/>
          <p:cNvSpPr/>
          <p:nvPr/>
        </p:nvSpPr>
        <p:spPr>
          <a:xfrm rot="10800000">
            <a:off x="0" y="762000"/>
            <a:ext cx="4208489" cy="5334001"/>
          </a:xfrm>
          <a:custGeom>
            <a:rect b="b" l="l" r="r" t="t"/>
            <a:pathLst>
              <a:path extrusionOk="0" h="5334001" w="4208489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08" name="Google Shape;208;p24"/>
          <p:cNvSpPr txBox="1"/>
          <p:nvPr>
            <p:ph type="title"/>
          </p:nvPr>
        </p:nvSpPr>
        <p:spPr>
          <a:xfrm>
            <a:off x="494260" y="1683144"/>
            <a:ext cx="2774922" cy="3491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b="1" lang="en-US" sz="3600" cap="none">
                <a:solidFill>
                  <a:srgbClr val="FFFFFF"/>
                </a:solidFill>
              </a:rPr>
              <a:t>AGENDA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09" name="Google Shape;209;p24"/>
          <p:cNvSpPr txBox="1"/>
          <p:nvPr>
            <p:ph idx="1" type="body"/>
          </p:nvPr>
        </p:nvSpPr>
        <p:spPr>
          <a:xfrm>
            <a:off x="4385831" y="1783243"/>
            <a:ext cx="6627300" cy="349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oto Sans Symbols"/>
              <a:buChar char="●"/>
            </a:pPr>
            <a:r>
              <a:rPr b="1" lang="en-US" sz="1700">
                <a:solidFill>
                  <a:srgbClr val="FEFEFE"/>
                </a:solidFill>
              </a:rPr>
              <a:t>Introduction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Noto Sans Symbols"/>
              <a:buChar char="●"/>
            </a:pPr>
            <a:r>
              <a:rPr b="1" lang="en-US" sz="1700">
                <a:solidFill>
                  <a:srgbClr val="FEFEFE"/>
                </a:solidFill>
              </a:rPr>
              <a:t>Development Method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Noto Sans Symbols"/>
              <a:buChar char="●"/>
            </a:pPr>
            <a:r>
              <a:rPr b="1" lang="en-US" sz="1700">
                <a:solidFill>
                  <a:srgbClr val="FEFEFE"/>
                </a:solidFill>
              </a:rPr>
              <a:t>Sprint Overview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Noto Sans Symbols"/>
              <a:buChar char="●"/>
            </a:pPr>
            <a:r>
              <a:rPr b="1" lang="en-US" sz="1700">
                <a:solidFill>
                  <a:srgbClr val="FEFEFE"/>
                </a:solidFill>
              </a:rPr>
              <a:t>Tools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Noto Sans Symbols"/>
              <a:buChar char="●"/>
            </a:pPr>
            <a:r>
              <a:rPr b="1" lang="en-US" sz="1700">
                <a:solidFill>
                  <a:srgbClr val="FEFEFE"/>
                </a:solidFill>
              </a:rPr>
              <a:t>Challenges and Learnings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Noto Sans Symbols"/>
              <a:buChar char="●"/>
            </a:pPr>
            <a:r>
              <a:rPr b="1" lang="en-US" sz="1700">
                <a:solidFill>
                  <a:srgbClr val="FEFEFE"/>
                </a:solidFill>
              </a:rPr>
              <a:t>Future Development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Noto Sans Symbols"/>
              <a:buChar char="●"/>
            </a:pPr>
            <a:r>
              <a:rPr b="1" lang="en-US" sz="1700">
                <a:solidFill>
                  <a:srgbClr val="FEFEFE"/>
                </a:solidFill>
              </a:rPr>
              <a:t>Development Team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Noto Sans Symbols"/>
              <a:buChar char="●"/>
            </a:pPr>
            <a:r>
              <a:rPr b="1" lang="en-US" sz="1700">
                <a:solidFill>
                  <a:srgbClr val="FEFEFE"/>
                </a:solidFill>
              </a:rPr>
              <a:t>Application Demo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Noto Sans Symbols"/>
              <a:buChar char="●"/>
            </a:pPr>
            <a:r>
              <a:rPr b="1" lang="en-US" sz="1700">
                <a:solidFill>
                  <a:srgbClr val="FEFEFE"/>
                </a:solidFill>
              </a:rPr>
              <a:t>Q&amp;A</a:t>
            </a:r>
            <a:endParaRPr/>
          </a:p>
          <a:p>
            <a:pPr indent="10795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Noto Sans Symbols"/>
              <a:buNone/>
            </a:pPr>
            <a:r>
              <a:t/>
            </a:r>
            <a:endParaRPr sz="1700">
              <a:solidFill>
                <a:srgbClr val="FEFEFE"/>
              </a:solidFill>
            </a:endParaRPr>
          </a:p>
        </p:txBody>
      </p:sp>
      <p:sp>
        <p:nvSpPr>
          <p:cNvPr id="210" name="Google Shape;210;p24"/>
          <p:cNvSpPr/>
          <p:nvPr/>
        </p:nvSpPr>
        <p:spPr>
          <a:xfrm rot="10800000">
            <a:off x="11190517" y="1056875"/>
            <a:ext cx="1001483" cy="4744251"/>
          </a:xfrm>
          <a:custGeom>
            <a:rect b="b" l="l" r="r" t="t"/>
            <a:pathLst>
              <a:path extrusionOk="0" h="4744251" w="1001483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11" name="Google Shape;211;p24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EFEFE"/>
                </a:solidFill>
              </a:rPr>
              <a:t>25/04/2023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5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5"/>
          <p:cNvSpPr/>
          <p:nvPr/>
        </p:nvSpPr>
        <p:spPr>
          <a:xfrm>
            <a:off x="26938" y="466531"/>
            <a:ext cx="12191999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19" name="Google Shape;219;p25"/>
          <p:cNvSpPr/>
          <p:nvPr/>
        </p:nvSpPr>
        <p:spPr>
          <a:xfrm>
            <a:off x="0" y="761999"/>
            <a:ext cx="609288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5"/>
          <p:cNvSpPr txBox="1"/>
          <p:nvPr>
            <p:ph type="title"/>
          </p:nvPr>
        </p:nvSpPr>
        <p:spPr>
          <a:xfrm>
            <a:off x="1069848" y="1298448"/>
            <a:ext cx="4705801" cy="32552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</a:pPr>
            <a:r>
              <a:rPr lang="en-US" sz="5900"/>
              <a:t>Development Team</a:t>
            </a:r>
            <a:endParaRPr/>
          </a:p>
        </p:txBody>
      </p:sp>
      <p:sp>
        <p:nvSpPr>
          <p:cNvPr id="221" name="Google Shape;221;p25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22" name="Google Shape;222;p25"/>
          <p:cNvGraphicFramePr/>
          <p:nvPr/>
        </p:nvGraphicFramePr>
        <p:xfrm>
          <a:off x="6586977" y="185687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{F14EFB44-18B7-4846-9ADC-D5EEFB1328A5}</a:tableStyleId>
              </a:tblPr>
              <a:tblGrid>
                <a:gridCol w="1939500"/>
                <a:gridCol w="1947425"/>
                <a:gridCol w="1021950"/>
              </a:tblGrid>
              <a:tr h="376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Name</a:t>
                      </a:r>
                      <a:endParaRPr/>
                    </a:p>
                  </a:txBody>
                  <a:tcPr marT="46125" marB="46125" marR="9625" marL="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Role</a:t>
                      </a:r>
                      <a:endParaRPr/>
                    </a:p>
                  </a:txBody>
                  <a:tcPr marT="46125" marB="46125" marR="9625" marL="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Brock ID</a:t>
                      </a:r>
                      <a:endParaRPr/>
                    </a:p>
                  </a:txBody>
                  <a:tcPr marT="46125" marB="46125" marR="9625" marL="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Parth Bhaveshbhai Patel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Product Owner/Developer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pp19oo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2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Akshar Patel</a:t>
                      </a:r>
                      <a:endParaRPr/>
                    </a:p>
                  </a:txBody>
                  <a:tcPr marT="46125" marB="46125" marR="92275" marL="4807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Product Owner/Developer</a:t>
                      </a:r>
                      <a:endParaRPr/>
                    </a:p>
                  </a:txBody>
                  <a:tcPr marT="46125" marB="46125" marR="92275" marL="4807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ap18zr</a:t>
                      </a:r>
                      <a:endParaRPr/>
                    </a:p>
                  </a:txBody>
                  <a:tcPr marT="46125" marB="46125" marR="92275" marL="4807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F0F6"/>
                    </a:solidFill>
                  </a:tcPr>
                </a:tc>
              </a:tr>
              <a:tr h="502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Naitik Hareshbhai  </a:t>
                      </a: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   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Chovatiya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Scrum Master/Developer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nc18us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Aum Pandya</a:t>
                      </a:r>
                      <a:endParaRPr/>
                    </a:p>
                  </a:txBody>
                  <a:tcPr marT="46125" marB="46125" marR="92275" marL="4807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Developer</a:t>
                      </a:r>
                      <a:endParaRPr/>
                    </a:p>
                  </a:txBody>
                  <a:tcPr marT="46125" marB="46125" marR="92275" marL="4807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ap19xt</a:t>
                      </a:r>
                      <a:endParaRPr/>
                    </a:p>
                  </a:txBody>
                  <a:tcPr marT="46125" marB="46125" marR="92275" marL="4807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F0F6"/>
                    </a:solidFill>
                  </a:tcPr>
                </a:tc>
              </a:tr>
              <a:tr h="312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Anishka Shetty 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Developer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as18cq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2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Darshakkumar Bambharoliya</a:t>
                      </a:r>
                      <a:endParaRPr/>
                    </a:p>
                  </a:txBody>
                  <a:tcPr marT="46125" marB="46125" marR="92275" marL="4807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Developer</a:t>
                      </a:r>
                      <a:endParaRPr/>
                    </a:p>
                  </a:txBody>
                  <a:tcPr marT="46125" marB="46125" marR="92275" marL="4807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F0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db18hn</a:t>
                      </a:r>
                      <a:endParaRPr/>
                    </a:p>
                  </a:txBody>
                  <a:tcPr marT="46125" marB="46125" marR="92275" marL="4807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F0F6"/>
                    </a:solidFill>
                  </a:tcPr>
                </a:tc>
              </a:tr>
              <a:tr h="312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Sneh Patel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Developer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200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sp18oo</a:t>
                      </a:r>
                      <a:endParaRPr/>
                    </a:p>
                  </a:txBody>
                  <a:tcPr marT="46125" marB="46125" marR="92275" marL="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/>
          <p:nvPr/>
        </p:nvSpPr>
        <p:spPr>
          <a:xfrm>
            <a:off x="643467" y="1046426"/>
            <a:ext cx="3078102" cy="4765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6"/>
          <p:cNvSpPr/>
          <p:nvPr/>
        </p:nvSpPr>
        <p:spPr>
          <a:xfrm>
            <a:off x="11205246" y="1046426"/>
            <a:ext cx="343287" cy="4765148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6"/>
          <p:cNvSpPr txBox="1"/>
          <p:nvPr>
            <p:ph type="title"/>
          </p:nvPr>
        </p:nvSpPr>
        <p:spPr>
          <a:xfrm>
            <a:off x="869541" y="1372584"/>
            <a:ext cx="2634649" cy="4112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4"/>
              <a:buFont typeface="Corbel"/>
              <a:buNone/>
            </a:pPr>
            <a:r>
              <a:rPr lang="en-US" sz="3204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Introduction</a:t>
            </a:r>
            <a:endParaRPr sz="3600"/>
          </a:p>
        </p:txBody>
      </p:sp>
      <p:sp>
        <p:nvSpPr>
          <p:cNvPr id="230" name="Google Shape;230;p26"/>
          <p:cNvSpPr txBox="1"/>
          <p:nvPr>
            <p:ph idx="1" type="body"/>
          </p:nvPr>
        </p:nvSpPr>
        <p:spPr>
          <a:xfrm>
            <a:off x="4219312" y="1654739"/>
            <a:ext cx="4944034" cy="34541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73863" lvl="0" marL="16276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>
              <a:solidFill>
                <a:srgbClr val="FEFEF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3863" lvl="0" marL="162763" rtl="0" algn="l">
              <a:lnSpc>
                <a:spcPct val="100000"/>
              </a:lnSpc>
              <a:spcBef>
                <a:spcPts val="684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73863" lvl="0" marL="162763" rtl="0" algn="l">
              <a:lnSpc>
                <a:spcPct val="100000"/>
              </a:lnSpc>
              <a:spcBef>
                <a:spcPts val="684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>
              <a:solidFill>
                <a:srgbClr val="FEFEF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2763" lvl="0" marL="162763" rtl="0" algn="l">
              <a:lnSpc>
                <a:spcPct val="100000"/>
              </a:lnSpc>
              <a:spcBef>
                <a:spcPts val="684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-US" sz="1600">
                <a:latin typeface="Arial"/>
                <a:ea typeface="Arial"/>
                <a:cs typeface="Arial"/>
                <a:sym typeface="Arial"/>
              </a:rPr>
              <a:t>Created an</a:t>
            </a:r>
            <a:r>
              <a:rPr lang="en-US" sz="1600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rPr>
              <a:t> AR app </a:t>
            </a:r>
            <a:r>
              <a:rPr lang="en-US" sz="1600">
                <a:latin typeface="Arial"/>
                <a:ea typeface="Arial"/>
                <a:cs typeface="Arial"/>
                <a:sym typeface="Arial"/>
              </a:rPr>
              <a:t>with a goal of improving the experience of visiting museums</a:t>
            </a:r>
            <a:endParaRPr/>
          </a:p>
          <a:p>
            <a:pPr indent="-162763" lvl="1" marL="391363" rtl="0" algn="l">
              <a:lnSpc>
                <a:spcPct val="100000"/>
              </a:lnSpc>
              <a:spcBef>
                <a:spcPts val="684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More enjoyable, more educational</a:t>
            </a:r>
            <a:endParaRPr/>
          </a:p>
          <a:p>
            <a:pPr indent="-162763" lvl="0" marL="162763" rtl="0" algn="l">
              <a:lnSpc>
                <a:spcPct val="100000"/>
              </a:lnSpc>
              <a:spcBef>
                <a:spcPts val="934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-US" sz="1600">
                <a:latin typeface="Arial"/>
                <a:ea typeface="Arial"/>
                <a:cs typeface="Arial"/>
                <a:sym typeface="Arial"/>
              </a:rPr>
              <a:t>Allows users to use their device to view more information about museum artifacts through pop-up cards along with interactive 3D visuals of artifacts and realistic scenes to enhance the museum experience</a:t>
            </a:r>
            <a:endParaRPr/>
          </a:p>
          <a:p>
            <a:pPr indent="-162763" lvl="0" marL="162763" rtl="0" algn="l">
              <a:lnSpc>
                <a:spcPct val="100000"/>
              </a:lnSpc>
              <a:spcBef>
                <a:spcPts val="684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-US" sz="1600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rPr>
              <a:t>Incorporated an accessibility feature – Text-to-Speech, to allow users to listen to text on app </a:t>
            </a:r>
            <a:endParaRPr/>
          </a:p>
          <a:p>
            <a:pPr indent="-162763" lvl="0" marL="162763" rtl="0" algn="l">
              <a:lnSpc>
                <a:spcPct val="100000"/>
              </a:lnSpc>
              <a:spcBef>
                <a:spcPts val="684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-US" sz="1600">
                <a:latin typeface="Arial"/>
                <a:ea typeface="Arial"/>
                <a:cs typeface="Arial"/>
                <a:sym typeface="Arial"/>
              </a:rPr>
              <a:t>Target audience – all visitors</a:t>
            </a:r>
            <a:endParaRPr sz="1600">
              <a:solidFill>
                <a:srgbClr val="FEFEF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2763" lvl="1" marL="391363" rtl="0" algn="l">
              <a:lnSpc>
                <a:spcPct val="100000"/>
              </a:lnSpc>
              <a:spcBef>
                <a:spcPts val="684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1400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rPr>
              <a:t>asy to use</a:t>
            </a:r>
            <a:endParaRPr/>
          </a:p>
          <a:p>
            <a:pPr indent="-162763" lvl="1" marL="391363" rtl="0" algn="l">
              <a:lnSpc>
                <a:spcPct val="100000"/>
              </a:lnSpc>
              <a:spcBef>
                <a:spcPts val="934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-US" sz="1400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rPr>
              <a:t>Provides artifact information directly on user's device</a:t>
            </a:r>
            <a:endParaRPr sz="1253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15750" lvl="0" marL="195316" rtl="0" algn="l">
              <a:lnSpc>
                <a:spcPct val="110000"/>
              </a:lnSpc>
              <a:spcBef>
                <a:spcPts val="934"/>
              </a:spcBef>
              <a:spcAft>
                <a:spcPts val="0"/>
              </a:spcAft>
              <a:buSzPts val="1253"/>
              <a:buFont typeface="Arial"/>
              <a:buNone/>
            </a:pPr>
            <a:r>
              <a:t/>
            </a:r>
            <a:endParaRPr sz="1253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sz="2200"/>
          </a:p>
        </p:txBody>
      </p:sp>
      <p:sp>
        <p:nvSpPr>
          <p:cNvPr id="231" name="Google Shape;231;p26"/>
          <p:cNvSpPr txBox="1"/>
          <p:nvPr>
            <p:ph idx="12" type="sldNum"/>
          </p:nvPr>
        </p:nvSpPr>
        <p:spPr>
          <a:xfrm>
            <a:off x="10023808" y="4991349"/>
            <a:ext cx="888518" cy="2119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684">
                <a:solidFill>
                  <a:schemeClr val="accent2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  <a:endParaRPr/>
          </a:p>
        </p:txBody>
      </p:sp>
      <p:pic>
        <p:nvPicPr>
          <p:cNvPr descr="A picture containing screenshot, design, cube&#10;&#10;Description automatically generated" id="232" name="Google Shape;23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10013" y="2565517"/>
            <a:ext cx="1106771" cy="11067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38" name="Google Shape;238;p27"/>
          <p:cNvSpPr/>
          <p:nvPr/>
        </p:nvSpPr>
        <p:spPr>
          <a:xfrm rot="10800000">
            <a:off x="0" y="762000"/>
            <a:ext cx="4208489" cy="5334001"/>
          </a:xfrm>
          <a:custGeom>
            <a:rect b="b" l="l" r="r" t="t"/>
            <a:pathLst>
              <a:path extrusionOk="0" h="5334001" w="4208489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39" name="Google Shape;239;p27"/>
          <p:cNvSpPr txBox="1"/>
          <p:nvPr>
            <p:ph type="title"/>
          </p:nvPr>
        </p:nvSpPr>
        <p:spPr>
          <a:xfrm>
            <a:off x="401662" y="1683144"/>
            <a:ext cx="3036018" cy="3491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Development Method: Scrum</a:t>
            </a:r>
            <a:endParaRPr/>
          </a:p>
        </p:txBody>
      </p:sp>
      <p:sp>
        <p:nvSpPr>
          <p:cNvPr id="240" name="Google Shape;240;p27"/>
          <p:cNvSpPr txBox="1"/>
          <p:nvPr>
            <p:ph idx="1" type="body"/>
          </p:nvPr>
        </p:nvSpPr>
        <p:spPr>
          <a:xfrm>
            <a:off x="4361606" y="1683143"/>
            <a:ext cx="6627377" cy="34917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0" i="0" lang="en-US" sz="1600">
                <a:latin typeface="Arial"/>
                <a:ea typeface="Arial"/>
                <a:cs typeface="Arial"/>
                <a:sym typeface="Arial"/>
              </a:rPr>
              <a:t>Used the Scrum methodology for our app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Agile incremental development process</a:t>
            </a:r>
            <a:endParaRPr b="0" i="0" sz="1400">
              <a:latin typeface="Arial"/>
              <a:ea typeface="Arial"/>
              <a:cs typeface="Arial"/>
              <a:sym typeface="Arial"/>
            </a:endParaRPr>
          </a:p>
          <a:p>
            <a:pPr indent="-182880" lvl="0" marL="182880" rtl="0" algn="l">
              <a:lnSpc>
                <a:spcPct val="90000"/>
              </a:lnSpc>
              <a:spcBef>
                <a:spcPts val="145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0" i="0" lang="en-US" sz="1600">
                <a:latin typeface="Arial"/>
                <a:ea typeface="Arial"/>
                <a:cs typeface="Arial"/>
                <a:sym typeface="Arial"/>
              </a:rPr>
              <a:t>An iterative approach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Flexible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0" i="0" lang="en-US" sz="1400">
                <a:latin typeface="Arial"/>
                <a:ea typeface="Arial"/>
                <a:cs typeface="Arial"/>
                <a:sym typeface="Arial"/>
              </a:rPr>
              <a:t>Constant development, evaluation, and testing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450"/>
              </a:spcBef>
              <a:spcAft>
                <a:spcPts val="0"/>
              </a:spcAft>
              <a:buSzPct val="100000"/>
              <a:buChar char="●"/>
            </a:pPr>
            <a:r>
              <a:rPr lang="en-US" sz="1600">
                <a:latin typeface="Arial"/>
                <a:ea typeface="Arial"/>
                <a:cs typeface="Arial"/>
                <a:sym typeface="Arial"/>
              </a:rPr>
              <a:t>Incremental delivery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ct val="1000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Allowed us to receive feedback and make any needed corrections earlier on and throughout the process as we were able to see working versions of the app often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450"/>
              </a:spcBef>
              <a:spcAft>
                <a:spcPts val="0"/>
              </a:spcAft>
              <a:buSzPct val="100000"/>
              <a:buChar char="●"/>
            </a:pPr>
            <a:r>
              <a:rPr b="0" i="0" lang="en-US" sz="1600">
                <a:latin typeface="Arial"/>
                <a:ea typeface="Arial"/>
                <a:cs typeface="Arial"/>
                <a:sym typeface="Arial"/>
              </a:rPr>
              <a:t>For a mid-sized AR project like ours, Agile was the best approach to increase transparency and accountability between team members and customers.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>
                <a:latin typeface="Arial"/>
                <a:ea typeface="Arial"/>
                <a:cs typeface="Arial"/>
                <a:sym typeface="Arial"/>
              </a:rPr>
              <a:t>Scrum is e</a:t>
            </a:r>
            <a:r>
              <a:rPr b="0" i="0" lang="en-US" sz="1600">
                <a:latin typeface="Arial"/>
                <a:ea typeface="Arial"/>
                <a:cs typeface="Arial"/>
                <a:sym typeface="Arial"/>
              </a:rPr>
              <a:t>asy to scale</a:t>
            </a:r>
            <a:endParaRPr/>
          </a:p>
          <a:p>
            <a:pPr indent="-182880" lvl="1" marL="68580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Allows </a:t>
            </a:r>
            <a:r>
              <a:rPr b="0" i="0" lang="en-US" sz="1400">
                <a:latin typeface="Arial"/>
                <a:ea typeface="Arial"/>
                <a:cs typeface="Arial"/>
                <a:sym typeface="Arial"/>
              </a:rPr>
              <a:t>team to focus on tasks for each time period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18288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0" i="0" lang="en-US" sz="1400">
                <a:latin typeface="Arial"/>
                <a:ea typeface="Arial"/>
                <a:cs typeface="Arial"/>
                <a:sym typeface="Arial"/>
              </a:rPr>
              <a:t>Reach goals on a timely basis</a:t>
            </a:r>
            <a:endParaRPr/>
          </a:p>
          <a:p>
            <a:pPr indent="-106552" lvl="0" marL="182880" rtl="0" algn="l">
              <a:lnSpc>
                <a:spcPct val="90000"/>
              </a:lnSpc>
              <a:spcBef>
                <a:spcPts val="145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sz="1300"/>
          </a:p>
        </p:txBody>
      </p:sp>
      <p:sp>
        <p:nvSpPr>
          <p:cNvPr id="241" name="Google Shape;241;p27"/>
          <p:cNvSpPr/>
          <p:nvPr/>
        </p:nvSpPr>
        <p:spPr>
          <a:xfrm rot="10800000">
            <a:off x="11190517" y="1056875"/>
            <a:ext cx="1001483" cy="4744251"/>
          </a:xfrm>
          <a:custGeom>
            <a:rect b="b" l="l" r="r" t="t"/>
            <a:pathLst>
              <a:path extrusionOk="0" h="4744251" w="1001483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 txBox="1"/>
          <p:nvPr>
            <p:ph type="title"/>
          </p:nvPr>
        </p:nvSpPr>
        <p:spPr>
          <a:xfrm>
            <a:off x="252919" y="1123837"/>
            <a:ext cx="3057440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Sprint Overview:</a:t>
            </a:r>
            <a:br>
              <a:rPr lang="en-US"/>
            </a:br>
            <a:r>
              <a:rPr lang="en-US"/>
              <a:t>6 (2-week) Sprints </a:t>
            </a:r>
            <a:endParaRPr/>
          </a:p>
        </p:txBody>
      </p:sp>
      <p:grpSp>
        <p:nvGrpSpPr>
          <p:cNvPr id="247" name="Google Shape;247;p28"/>
          <p:cNvGrpSpPr/>
          <p:nvPr/>
        </p:nvGrpSpPr>
        <p:grpSpPr>
          <a:xfrm>
            <a:off x="3759896" y="927661"/>
            <a:ext cx="7728267" cy="5002919"/>
            <a:chOff x="0" y="42202"/>
            <a:chExt cx="7728267" cy="5002919"/>
          </a:xfrm>
        </p:grpSpPr>
        <p:sp>
          <p:nvSpPr>
            <p:cNvPr id="248" name="Google Shape;248;p28"/>
            <p:cNvSpPr/>
            <p:nvPr/>
          </p:nvSpPr>
          <p:spPr>
            <a:xfrm>
              <a:off x="0" y="425962"/>
              <a:ext cx="7728267" cy="262080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07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8"/>
            <p:cNvSpPr txBox="1"/>
            <p:nvPr/>
          </p:nvSpPr>
          <p:spPr>
            <a:xfrm>
              <a:off x="0" y="425962"/>
              <a:ext cx="7728267" cy="26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4900" lIns="599775" spcFirstLastPara="1" rIns="599775" wrap="square" tIns="541525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600"/>
                <a:buFont typeface="Corbel"/>
                <a:buChar char="•"/>
              </a:pPr>
              <a:r>
                <a:rPr b="0" i="0" lang="en-US" sz="26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During plannings, the product owners and development team reviewed previous work and product backlog</a:t>
              </a:r>
              <a:endParaRPr b="0" i="0" sz="2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90"/>
                </a:spcBef>
                <a:spcAft>
                  <a:spcPts val="0"/>
                </a:spcAft>
                <a:buClr>
                  <a:schemeClr val="dk1"/>
                </a:buClr>
                <a:buSzPts val="2600"/>
                <a:buFont typeface="Corbel"/>
                <a:buChar char="•"/>
              </a:pPr>
              <a:r>
                <a:rPr b="0" i="0" lang="en-US" sz="26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The product owner created tasks for the next sprint and assigned them to the team</a:t>
              </a:r>
              <a:endParaRPr b="0" i="0" sz="2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386413" y="42202"/>
              <a:ext cx="5409786" cy="76752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07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8"/>
            <p:cNvSpPr txBox="1"/>
            <p:nvPr/>
          </p:nvSpPr>
          <p:spPr>
            <a:xfrm>
              <a:off x="423880" y="79669"/>
              <a:ext cx="5334852" cy="6925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04475" spcFirstLastPara="1" rIns="2044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orbel"/>
                <a:buNone/>
              </a:pPr>
              <a:r>
                <a:rPr lang="en-US" sz="2600" u="sng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Sprint Planning</a:t>
              </a:r>
              <a:endParaRPr sz="26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0" y="3570922"/>
              <a:ext cx="7728267" cy="1474199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0775">
              <a:solidFill>
                <a:srgbClr val="8EBA2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8"/>
            <p:cNvSpPr txBox="1"/>
            <p:nvPr/>
          </p:nvSpPr>
          <p:spPr>
            <a:xfrm>
              <a:off x="0" y="3570922"/>
              <a:ext cx="7728267" cy="14741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4900" lIns="599775" spcFirstLastPara="1" rIns="599775" wrap="square" tIns="541525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600"/>
                <a:buFont typeface="Corbel"/>
                <a:buChar char="•"/>
              </a:pPr>
              <a:r>
                <a:rPr b="0" i="0" lang="en-US" sz="26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Daily 30-minute meeting to discuss progress and any blockers needing assistance</a:t>
              </a:r>
              <a:endParaRPr b="0" i="0" sz="2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386413" y="3187162"/>
              <a:ext cx="5409786" cy="767520"/>
            </a:xfrm>
            <a:prstGeom prst="roundRect">
              <a:avLst>
                <a:gd fmla="val 16667" name="adj"/>
              </a:avLst>
            </a:prstGeom>
            <a:solidFill>
              <a:srgbClr val="8EBA22"/>
            </a:solidFill>
            <a:ln cap="flat" cmpd="sng" w="107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8"/>
            <p:cNvSpPr txBox="1"/>
            <p:nvPr/>
          </p:nvSpPr>
          <p:spPr>
            <a:xfrm>
              <a:off x="423880" y="3224629"/>
              <a:ext cx="5334852" cy="6925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04475" spcFirstLastPara="1" rIns="2044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orbel"/>
                <a:buNone/>
              </a:pPr>
              <a:r>
                <a:rPr lang="en-US" sz="2600" u="sng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Daily Stand-Up</a:t>
              </a:r>
              <a:endParaRPr sz="26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Sprint Overview:</a:t>
            </a:r>
            <a:br>
              <a:rPr lang="en-US"/>
            </a:br>
            <a:r>
              <a:rPr lang="en-US"/>
              <a:t>6 (2-week) Sprints </a:t>
            </a:r>
            <a:endParaRPr/>
          </a:p>
        </p:txBody>
      </p:sp>
      <p:grpSp>
        <p:nvGrpSpPr>
          <p:cNvPr id="261" name="Google Shape;261;p29"/>
          <p:cNvGrpSpPr/>
          <p:nvPr/>
        </p:nvGrpSpPr>
        <p:grpSpPr>
          <a:xfrm>
            <a:off x="3759896" y="1061423"/>
            <a:ext cx="7728267" cy="4735395"/>
            <a:chOff x="0" y="175964"/>
            <a:chExt cx="7728267" cy="4735395"/>
          </a:xfrm>
        </p:grpSpPr>
        <p:sp>
          <p:nvSpPr>
            <p:cNvPr id="262" name="Google Shape;262;p29"/>
            <p:cNvSpPr/>
            <p:nvPr/>
          </p:nvSpPr>
          <p:spPr>
            <a:xfrm>
              <a:off x="0" y="485924"/>
              <a:ext cx="7728267" cy="2182950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07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9"/>
            <p:cNvSpPr txBox="1"/>
            <p:nvPr/>
          </p:nvSpPr>
          <p:spPr>
            <a:xfrm>
              <a:off x="0" y="485924"/>
              <a:ext cx="7728267" cy="21829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49350" lIns="599775" spcFirstLastPara="1" rIns="599775" wrap="square" tIns="437375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orbel"/>
                <a:buChar char="•"/>
              </a:pPr>
              <a:r>
                <a:rPr b="0" i="0" lang="en-US" sz="21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After each sprint, we held a sprint demo meeting to showcase sprint work and receive feedback to improve</a:t>
              </a:r>
              <a:endParaRPr b="0" i="0" sz="21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  <a:p>
              <a:pPr indent="-228600" lvl="2" marL="457200" marR="0" rtl="0" algn="l">
                <a:lnSpc>
                  <a:spcPct val="90000"/>
                </a:lnSpc>
                <a:spcBef>
                  <a:spcPts val="315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orbel"/>
                <a:buChar char="•"/>
              </a:pPr>
              <a:r>
                <a:rPr b="0" i="0" lang="en-US" sz="21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Attended by whole team</a:t>
              </a:r>
              <a:endParaRPr/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15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orbel"/>
                <a:buChar char="•"/>
              </a:pPr>
              <a:r>
                <a:rPr b="0" i="0" lang="en-US" sz="21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Regular sprint demos helped us achieve our goals and ensure stakeholder requirements were met</a:t>
              </a:r>
              <a:endParaRPr b="0" i="0" sz="21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4" name="Google Shape;264;p29"/>
            <p:cNvSpPr/>
            <p:nvPr/>
          </p:nvSpPr>
          <p:spPr>
            <a:xfrm>
              <a:off x="386413" y="175964"/>
              <a:ext cx="5409786" cy="61992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07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9"/>
            <p:cNvSpPr txBox="1"/>
            <p:nvPr/>
          </p:nvSpPr>
          <p:spPr>
            <a:xfrm>
              <a:off x="416675" y="206226"/>
              <a:ext cx="5349262" cy="5593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04475" spcFirstLastPara="1" rIns="2044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Corbel"/>
                <a:buNone/>
              </a:pPr>
              <a:r>
                <a:rPr b="1" lang="en-US" sz="2100" u="sng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Sprint Demo</a:t>
              </a:r>
              <a:endParaRPr sz="21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0" y="3092234"/>
              <a:ext cx="7728267" cy="1819125"/>
            </a:xfrm>
            <a:prstGeom prst="rect">
              <a:avLst/>
            </a:prstGeom>
            <a:solidFill>
              <a:schemeClr val="lt1">
                <a:alpha val="89803"/>
              </a:schemeClr>
            </a:solidFill>
            <a:ln cap="flat" cmpd="sng" w="10775">
              <a:solidFill>
                <a:srgbClr val="8EBA2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9"/>
            <p:cNvSpPr txBox="1"/>
            <p:nvPr/>
          </p:nvSpPr>
          <p:spPr>
            <a:xfrm>
              <a:off x="0" y="3092234"/>
              <a:ext cx="7728267" cy="18191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49350" lIns="599775" spcFirstLastPara="1" rIns="599775" wrap="square" tIns="437375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orbel"/>
                <a:buChar char="•"/>
              </a:pPr>
              <a:r>
                <a:rPr b="0" i="0" lang="en-US" sz="21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Held on last day of the sprint and attended by whole team</a:t>
              </a:r>
              <a:endParaRPr b="0" i="0" sz="21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15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orbel"/>
                <a:buChar char="•"/>
              </a:pPr>
              <a:r>
                <a:rPr b="0" i="0" lang="en-US" sz="2100" u="none" cap="none" strike="noStrike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To bring up any issues and monitor the progress during ending sprint to make improvement for upcoming sprint</a:t>
              </a:r>
              <a:endParaRPr b="0" i="0" sz="21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8" name="Google Shape;268;p29"/>
            <p:cNvSpPr/>
            <p:nvPr/>
          </p:nvSpPr>
          <p:spPr>
            <a:xfrm>
              <a:off x="386413" y="2782274"/>
              <a:ext cx="5409786" cy="619920"/>
            </a:xfrm>
            <a:prstGeom prst="roundRect">
              <a:avLst>
                <a:gd fmla="val 16667" name="adj"/>
              </a:avLst>
            </a:prstGeom>
            <a:solidFill>
              <a:srgbClr val="8EBA22"/>
            </a:solidFill>
            <a:ln cap="flat" cmpd="sng" w="107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9"/>
            <p:cNvSpPr txBox="1"/>
            <p:nvPr/>
          </p:nvSpPr>
          <p:spPr>
            <a:xfrm>
              <a:off x="416675" y="2812536"/>
              <a:ext cx="5349262" cy="5593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204475" spcFirstLastPara="1" rIns="204475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Corbel"/>
                <a:buNone/>
              </a:pPr>
              <a:r>
                <a:rPr b="1" lang="en-US" sz="2100" u="sng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Sprint Retrospective</a:t>
              </a:r>
              <a:endParaRPr sz="21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3F3F">
            <a:alpha val="97647"/>
          </a:srgbClr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75" name="Google Shape;275;p30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76" name="Google Shape;276;p30"/>
          <p:cNvSpPr txBox="1"/>
          <p:nvPr>
            <p:ph type="title"/>
          </p:nvPr>
        </p:nvSpPr>
        <p:spPr>
          <a:xfrm>
            <a:off x="801539" y="941078"/>
            <a:ext cx="2620071" cy="40900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orbel"/>
              <a:buNone/>
            </a:pPr>
            <a:r>
              <a:rPr lang="en-US" sz="17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Tools for communication</a:t>
            </a:r>
            <a:endParaRPr sz="1700">
              <a:solidFill>
                <a:schemeClr val="lt1"/>
              </a:solidFill>
            </a:endParaRPr>
          </a:p>
        </p:txBody>
      </p:sp>
      <p:graphicFrame>
        <p:nvGraphicFramePr>
          <p:cNvPr id="277" name="Google Shape;277;p30"/>
          <p:cNvGraphicFramePr/>
          <p:nvPr/>
        </p:nvGraphicFramePr>
        <p:xfrm>
          <a:off x="2046975" y="167444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{F14EFB44-18B7-4846-9ADC-D5EEFB1328A5}</a:tableStyleId>
              </a:tblPr>
              <a:tblGrid>
                <a:gridCol w="2020250"/>
                <a:gridCol w="6581400"/>
              </a:tblGrid>
              <a:tr h="567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FBC498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Tools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FBC498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Main purpose of the tool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7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Notion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2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 keep track of sprint planning and create the sprint/product backlog</a:t>
                      </a:r>
                      <a:endParaRPr sz="2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/>
                </a:tc>
              </a:tr>
              <a:tr h="567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Slack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daily communication and progress updates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7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Google Meet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Used for daily scrum meetings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7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GitHub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Used for version control, collaboration, and continuous integration and deployment of the project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pic>
        <p:nvPicPr>
          <p:cNvPr descr="A picture containing colorfulness, graphics, art&#10;&#10;Description automatically generated" id="278" name="Google Shape;27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10026" y="2848599"/>
            <a:ext cx="746310" cy="7463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black, darkness&#10;&#10;Description automatically generated" id="279" name="Google Shape;279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45712" y="2284206"/>
            <a:ext cx="564393" cy="5643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logo of a video camera&#10;&#10;Description automatically generated with low confidence" id="280" name="Google Shape;280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87098" y="3575028"/>
            <a:ext cx="623007" cy="6230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black, darkness&#10;&#10;Description automatically generated" id="281" name="Google Shape;281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9017" y="4328154"/>
            <a:ext cx="682781" cy="682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type="title"/>
          </p:nvPr>
        </p:nvSpPr>
        <p:spPr>
          <a:xfrm>
            <a:off x="256032" y="1143000"/>
            <a:ext cx="2834700" cy="2377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Notion</a:t>
            </a:r>
            <a:endParaRPr/>
          </a:p>
        </p:txBody>
      </p:sp>
      <p:sp>
        <p:nvSpPr>
          <p:cNvPr id="288" name="Google Shape;288;p31"/>
          <p:cNvSpPr txBox="1"/>
          <p:nvPr>
            <p:ph idx="2" type="body"/>
          </p:nvPr>
        </p:nvSpPr>
        <p:spPr>
          <a:xfrm>
            <a:off x="331132" y="3520501"/>
            <a:ext cx="2834700" cy="232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Sprint 1</a:t>
            </a:r>
            <a:endParaRPr/>
          </a:p>
        </p:txBody>
      </p:sp>
      <p:pic>
        <p:nvPicPr>
          <p:cNvPr id="289" name="Google Shape;2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8425" y="163800"/>
            <a:ext cx="3565675" cy="653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